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7000200" cy="43200638"/>
  <p:notesSz cx="6858000" cy="9144000"/>
  <p:defaultTextStyle>
    <a:defPPr>
      <a:defRPr lang="pt-BR"/>
    </a:defPPr>
    <a:lvl1pPr marL="0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1pPr>
    <a:lvl2pPr marL="1684782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2pPr>
    <a:lvl3pPr marL="3369564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3pPr>
    <a:lvl4pPr marL="5054346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4pPr>
    <a:lvl5pPr marL="6739128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5pPr>
    <a:lvl6pPr marL="8423910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6pPr>
    <a:lvl7pPr marL="10108692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7pPr>
    <a:lvl8pPr marL="11793474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8pPr>
    <a:lvl9pPr marL="13478256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85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936" y="-2340"/>
      </p:cViewPr>
      <p:guideLst>
        <p:guide orient="horz" pos="13606"/>
        <p:guide pos="8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2400" dirty="0"/>
              <a:t>Índices de Aprovação para Experimentação de Álcool e outras substâncias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8391997809734741E-2"/>
          <c:y val="0.28994164630219932"/>
          <c:w val="0.96907908823188726"/>
          <c:h val="0.5159965923680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Planilha1!$B$10</c:f>
              <c:strCache>
                <c:ptCount val="1"/>
                <c:pt idx="0">
                  <c:v>Tabaco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Planilha1!$C$9</c:f>
              <c:strCache>
                <c:ptCount val="1"/>
                <c:pt idx="0">
                  <c:v>Índice de Aprovação</c:v>
                </c:pt>
              </c:strCache>
            </c:strRef>
          </c:cat>
          <c:val>
            <c:numRef>
              <c:f>Planilha1!$C$10</c:f>
              <c:numCache>
                <c:formatCode>0.00</c:formatCode>
                <c:ptCount val="1"/>
                <c:pt idx="0">
                  <c:v>28.35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5-4C16-97D2-F7EA6CB45F07}"/>
            </c:ext>
          </c:extLst>
        </c:ser>
        <c:ser>
          <c:idx val="1"/>
          <c:order val="1"/>
          <c:tx>
            <c:strRef>
              <c:f>Planilha1!$B$11</c:f>
              <c:strCache>
                <c:ptCount val="1"/>
                <c:pt idx="0">
                  <c:v>Álcool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Planilha1!$C$9</c:f>
              <c:strCache>
                <c:ptCount val="1"/>
                <c:pt idx="0">
                  <c:v>Índice de Aprovação</c:v>
                </c:pt>
              </c:strCache>
            </c:strRef>
          </c:cat>
          <c:val>
            <c:numRef>
              <c:f>Planilha1!$C$11</c:f>
              <c:numCache>
                <c:formatCode>0.00</c:formatCode>
                <c:ptCount val="1"/>
                <c:pt idx="0">
                  <c:v>59.74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05-4C16-97D2-F7EA6CB45F07}"/>
            </c:ext>
          </c:extLst>
        </c:ser>
        <c:ser>
          <c:idx val="2"/>
          <c:order val="2"/>
          <c:tx>
            <c:strRef>
              <c:f>Planilha1!$B$12</c:f>
              <c:strCache>
                <c:ptCount val="1"/>
                <c:pt idx="0">
                  <c:v>Maconha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Planilha1!$C$9</c:f>
              <c:strCache>
                <c:ptCount val="1"/>
                <c:pt idx="0">
                  <c:v>Índice de Aprovação</c:v>
                </c:pt>
              </c:strCache>
            </c:strRef>
          </c:cat>
          <c:val>
            <c:numRef>
              <c:f>Planilha1!$C$12</c:f>
              <c:numCache>
                <c:formatCode>0.00</c:formatCode>
                <c:ptCount val="1"/>
                <c:pt idx="0">
                  <c:v>12.77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05-4C16-97D2-F7EA6CB45F07}"/>
            </c:ext>
          </c:extLst>
        </c:ser>
        <c:ser>
          <c:idx val="3"/>
          <c:order val="3"/>
          <c:tx>
            <c:strRef>
              <c:f>Planilha1!$B$13</c:f>
              <c:strCache>
                <c:ptCount val="1"/>
                <c:pt idx="0">
                  <c:v>Crack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Planilha1!$C$9</c:f>
              <c:strCache>
                <c:ptCount val="1"/>
                <c:pt idx="0">
                  <c:v>Índice de Aprovação</c:v>
                </c:pt>
              </c:strCache>
            </c:strRef>
          </c:cat>
          <c:val>
            <c:numRef>
              <c:f>Planilha1!$C$13</c:f>
              <c:numCache>
                <c:formatCode>0.00</c:formatCode>
                <c:ptCount val="1"/>
                <c:pt idx="0">
                  <c:v>3.46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05-4C16-97D2-F7EA6CB45F07}"/>
            </c:ext>
          </c:extLst>
        </c:ser>
        <c:ser>
          <c:idx val="4"/>
          <c:order val="4"/>
          <c:tx>
            <c:strRef>
              <c:f>Planilha1!$B$14</c:f>
              <c:strCache>
                <c:ptCount val="1"/>
                <c:pt idx="0">
                  <c:v>Anfetaminas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Planilha1!$C$9</c:f>
              <c:strCache>
                <c:ptCount val="1"/>
                <c:pt idx="0">
                  <c:v>Índice de Aprovação</c:v>
                </c:pt>
              </c:strCache>
            </c:strRef>
          </c:cat>
          <c:val>
            <c:numRef>
              <c:f>Planilha1!$C$14</c:f>
              <c:numCache>
                <c:formatCode>0.00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05-4C16-97D2-F7EA6CB45F07}"/>
            </c:ext>
          </c:extLst>
        </c:ser>
        <c:ser>
          <c:idx val="5"/>
          <c:order val="5"/>
          <c:tx>
            <c:strRef>
              <c:f>Planilha1!$B$15</c:f>
              <c:strCache>
                <c:ptCount val="1"/>
                <c:pt idx="0">
                  <c:v>Inalantes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Planilha1!$C$9</c:f>
              <c:strCache>
                <c:ptCount val="1"/>
                <c:pt idx="0">
                  <c:v>Índice de Aprovação</c:v>
                </c:pt>
              </c:strCache>
            </c:strRef>
          </c:cat>
          <c:val>
            <c:numRef>
              <c:f>Planilha1!$C$15</c:f>
              <c:numCache>
                <c:formatCode>0.00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05-4C16-97D2-F7EA6CB45F07}"/>
            </c:ext>
          </c:extLst>
        </c:ser>
        <c:ser>
          <c:idx val="6"/>
          <c:order val="6"/>
          <c:tx>
            <c:strRef>
              <c:f>Planilha1!$B$16</c:f>
              <c:strCache>
                <c:ptCount val="1"/>
                <c:pt idx="0">
                  <c:v>Hipnóticos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Planilha1!$C$9</c:f>
              <c:strCache>
                <c:ptCount val="1"/>
                <c:pt idx="0">
                  <c:v>Índice de Aprovação</c:v>
                </c:pt>
              </c:strCache>
            </c:strRef>
          </c:cat>
          <c:val>
            <c:numRef>
              <c:f>Planilha1!$C$16</c:f>
              <c:numCache>
                <c:formatCode>0.00</c:formatCode>
                <c:ptCount val="1"/>
                <c:pt idx="0">
                  <c:v>9.74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05-4C16-97D2-F7EA6CB45F07}"/>
            </c:ext>
          </c:extLst>
        </c:ser>
        <c:ser>
          <c:idx val="7"/>
          <c:order val="7"/>
          <c:tx>
            <c:strRef>
              <c:f>Planilha1!$B$17</c:f>
              <c:strCache>
                <c:ptCount val="1"/>
                <c:pt idx="0">
                  <c:v>Alucinógenos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Planilha1!$C$9</c:f>
              <c:strCache>
                <c:ptCount val="1"/>
                <c:pt idx="0">
                  <c:v>Índice de Aprovação</c:v>
                </c:pt>
              </c:strCache>
            </c:strRef>
          </c:cat>
          <c:val>
            <c:numRef>
              <c:f>Planilha1!$C$17</c:f>
              <c:numCache>
                <c:formatCode>0.00</c:formatCode>
                <c:ptCount val="1"/>
                <c:pt idx="0">
                  <c:v>4.9800000000000004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05-4C16-97D2-F7EA6CB45F07}"/>
            </c:ext>
          </c:extLst>
        </c:ser>
        <c:ser>
          <c:idx val="8"/>
          <c:order val="8"/>
          <c:tx>
            <c:strRef>
              <c:f>Planilha1!$B$18</c:f>
              <c:strCache>
                <c:ptCount val="1"/>
                <c:pt idx="0">
                  <c:v>Opiáceos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Planilha1!$C$9</c:f>
              <c:strCache>
                <c:ptCount val="1"/>
                <c:pt idx="0">
                  <c:v>Índice de Aprovação</c:v>
                </c:pt>
              </c:strCache>
            </c:strRef>
          </c:cat>
          <c:val>
            <c:numRef>
              <c:f>Planilha1!$C$18</c:f>
              <c:numCache>
                <c:formatCode>0.00</c:formatCode>
                <c:ptCount val="1"/>
                <c:pt idx="0">
                  <c:v>4.55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05-4C16-97D2-F7EA6CB45F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67208280"/>
        <c:axId val="367208936"/>
      </c:barChart>
      <c:catAx>
        <c:axId val="367208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7208936"/>
        <c:crosses val="autoZero"/>
        <c:auto val="1"/>
        <c:lblAlgn val="ctr"/>
        <c:lblOffset val="100"/>
        <c:noMultiLvlLbl val="0"/>
      </c:catAx>
      <c:valAx>
        <c:axId val="367208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367208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660589656526943E-2"/>
          <c:y val="0.88557459794342208"/>
          <c:w val="0.91218424389832664"/>
          <c:h val="0.10223471865038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7070108"/>
            <a:ext cx="22950170" cy="15040222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22690338"/>
            <a:ext cx="20250150" cy="10430151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03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2300034"/>
            <a:ext cx="5821918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2300034"/>
            <a:ext cx="17128252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21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71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10770172"/>
            <a:ext cx="23287673" cy="17970262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28910440"/>
            <a:ext cx="23287673" cy="9450136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87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11500170"/>
            <a:ext cx="1147508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11500170"/>
            <a:ext cx="1147508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71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2300044"/>
            <a:ext cx="23287673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10590160"/>
            <a:ext cx="11422348" cy="5190073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5780233"/>
            <a:ext cx="11422348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10590160"/>
            <a:ext cx="11478602" cy="5190073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5780233"/>
            <a:ext cx="1147860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94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92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30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880042"/>
            <a:ext cx="8708267" cy="1008014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6220102"/>
            <a:ext cx="13668851" cy="30700453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2960191"/>
            <a:ext cx="8708267" cy="24010358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90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880042"/>
            <a:ext cx="8708267" cy="1008014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6220102"/>
            <a:ext cx="13668851" cy="30700453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2960191"/>
            <a:ext cx="8708267" cy="24010358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26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duotone>
              <a:prstClr val="black"/>
              <a:schemeClr val="accent1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1000"/>
                    </a14:imgEffect>
                  </a14:imgLayer>
                </a14:imgProps>
              </a:ext>
            </a:extLst>
          </a:blip>
          <a:srcRect/>
          <a:stretch>
            <a:fillRect l="-57000" r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2300044"/>
            <a:ext cx="23287673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11500170"/>
            <a:ext cx="23287673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40040601"/>
            <a:ext cx="607504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40040601"/>
            <a:ext cx="9112568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40040601"/>
            <a:ext cx="607504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99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31274" y="40320259"/>
            <a:ext cx="25187562" cy="22973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1274" y="12125659"/>
            <a:ext cx="25187562" cy="1703158"/>
          </a:xfrm>
        </p:spPr>
        <p:txBody>
          <a:bodyPr anchor="ctr">
            <a:norm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Autor</a:t>
            </a:r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BR" sz="4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75025" y="41109437"/>
            <a:ext cx="20250150" cy="1487562"/>
          </a:xfrm>
        </p:spPr>
        <p:txBody>
          <a:bodyPr/>
          <a:lstStyle/>
          <a:p>
            <a:r>
              <a:rPr lang="pt-BR" dirty="0"/>
              <a:t>ESPAÇO DO PATROCINADOR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831273" y="39665246"/>
            <a:ext cx="20250150" cy="655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700040" rtl="0" eaLnBrk="1" latinLnBrk="0" hangingPunct="1">
              <a:lnSpc>
                <a:spcPct val="90000"/>
              </a:lnSpc>
              <a:spcBef>
                <a:spcPts val="2953"/>
              </a:spcBef>
              <a:buFont typeface="Arial" panose="020B0604020202020204" pitchFamily="34" charset="0"/>
              <a:buNone/>
              <a:defRPr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20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59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40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5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50060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8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5010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0012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5014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0016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600" dirty="0"/>
              <a:t>APOIO: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831274" y="9662481"/>
            <a:ext cx="25187562" cy="2626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 (LETRAS MAIÚSCULAS, ARIAL, TAMANHO 50, NEGRITO)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31273" y="13833325"/>
            <a:ext cx="24296310" cy="1837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  <a:buSzPct val="80000"/>
            </a:pPr>
            <a:r>
              <a:rPr lang="pt-BR" altLang="pt-BR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Formação Autor 1. Local Autor 1. Endereço eletrônico Autor 1</a:t>
            </a:r>
          </a:p>
          <a:p>
            <a:pPr>
              <a:buClr>
                <a:schemeClr val="accent1"/>
              </a:buClr>
              <a:buSzPct val="80000"/>
            </a:pPr>
            <a:endParaRPr lang="pt-BR" alt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  <a:buSzPct val="80000"/>
            </a:pPr>
            <a:r>
              <a:rPr lang="pt-BR" altLang="pt-BR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Formação Autor 2. Local Autor 2. Endereço eletrônico Autor 2</a:t>
            </a:r>
          </a:p>
          <a:p>
            <a:pPr>
              <a:buClr>
                <a:schemeClr val="accent1"/>
              </a:buClr>
              <a:buSzPct val="80000"/>
            </a:pPr>
            <a:r>
              <a:rPr lang="pt-BR" alt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(MODELO)</a:t>
            </a: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altLang="pt-BR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Enfermeiro. Mestre em Ciências (UNIFESP). Docente no curso de Enfermagem da Fundação Educacional do Município de Assis (FEMA). </a:t>
            </a:r>
          </a:p>
          <a:p>
            <a:pPr>
              <a:buClr>
                <a:schemeClr val="accent1"/>
              </a:buClr>
              <a:buSzPct val="80000"/>
            </a:pP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Endereço eletrônico: daniel.augustoo@live.com 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1275" y="17108938"/>
            <a:ext cx="11633442" cy="65992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Texto em Aria, tamanho 30, sem negrito [1].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Utilizar esse espaço para o texto da introdução, em parágrafos [2].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 err="1">
                <a:latin typeface="Arial" pitchFamily="34" charset="0"/>
                <a:cs typeface="Arial" panose="020B0604020202020204" pitchFamily="34" charset="0"/>
              </a:rPr>
              <a:t>Xxxx</a:t>
            </a: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pt-BR" sz="3000" dirty="0" err="1">
                <a:latin typeface="Arial" pitchFamily="34" charset="0"/>
                <a:cs typeface="Arial" panose="020B0604020202020204" pitchFamily="34" charset="0"/>
              </a:rPr>
              <a:t>xxxx</a:t>
            </a: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pt-BR" sz="3000" dirty="0" err="1">
                <a:latin typeface="Arial" pitchFamily="34" charset="0"/>
                <a:cs typeface="Arial" panose="020B0604020202020204" pitchFamily="34" charset="0"/>
              </a:rPr>
              <a:t>xxxxx</a:t>
            </a: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pt-BR" sz="3000" dirty="0" err="1">
                <a:latin typeface="Arial" pitchFamily="34" charset="0"/>
                <a:cs typeface="Arial" panose="020B0604020202020204" pitchFamily="34" charset="0"/>
              </a:rPr>
              <a:t>xxxxxx</a:t>
            </a: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015853" y="34296051"/>
            <a:ext cx="120029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80000"/>
            </a:pPr>
            <a:r>
              <a:rPr lang="pt-BR" sz="30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marL="514350" indent="-514350" algn="r">
              <a:buSzPct val="80000"/>
              <a:buFont typeface="+mj-lt"/>
              <a:buAutoNum type="arabicPeriod"/>
            </a:pPr>
            <a:endParaRPr lang="pt-BR" sz="3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SzPct val="80000"/>
              <a:buFont typeface="+mj-lt"/>
              <a:buAutoNum type="arabicPeriod"/>
            </a:pP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Teixeira MB. Qualidade de vida de familiares cuidadores do doente esquizofrênico. </a:t>
            </a:r>
            <a:r>
              <a:rPr lang="pt-BR" sz="24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</a:t>
            </a: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</a:t>
            </a: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2005; 58(2):171-5</a:t>
            </a:r>
          </a:p>
          <a:p>
            <a:pPr marL="514350" indent="-514350" algn="just">
              <a:buSzPct val="80000"/>
              <a:buFont typeface="+mj-lt"/>
              <a:buAutoNum type="arabicPeriod"/>
            </a:pPr>
            <a:endParaRPr lang="pt-BR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SzPct val="80000"/>
              <a:buFont typeface="+mj-lt"/>
              <a:buAutoNum type="arabicPeriod"/>
            </a:pP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Gomes MS, Mello R. Sobrecarga gerada pelo convívio com o portador de esquizofrenia: a enfermagem construindo o cuidado à família. Rev. Eletrônica Saúde Mental Álcool </a:t>
            </a:r>
            <a:r>
              <a:rPr lang="pt-BR" sz="24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Drog</a:t>
            </a: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2012; 8(1):2-8 </a:t>
            </a:r>
          </a:p>
          <a:p>
            <a:pPr marL="514350" indent="-514350" algn="just">
              <a:buSzPct val="80000"/>
              <a:buFont typeface="+mj-lt"/>
              <a:buAutoNum type="arabicPeriod"/>
            </a:pPr>
            <a:endParaRPr lang="pt-BR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SzPct val="80000"/>
              <a:buFont typeface="+mj-lt"/>
              <a:buAutoNum type="arabicPeriod"/>
            </a:pP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Bandeira MC. Varella MG. A escala de sobrecarga dos familiares de paciente psiquiátrico- FBIS-BR: Adaptação transcultural para o Brasil. Jornal Brasileiro de Psiquiatria, 2005; 54(3):206-14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0D1FBD9-288D-4736-B9AD-FAEA9742D23E}"/>
              </a:ext>
            </a:extLst>
          </p:cNvPr>
          <p:cNvSpPr/>
          <p:nvPr/>
        </p:nvSpPr>
        <p:spPr>
          <a:xfrm>
            <a:off x="0" y="0"/>
            <a:ext cx="27000200" cy="9013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Logo - Jornada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FD256F6-7159-4362-960E-F32E99D5112D}"/>
              </a:ext>
            </a:extLst>
          </p:cNvPr>
          <p:cNvSpPr txBox="1">
            <a:spLocks/>
          </p:cNvSpPr>
          <p:nvPr/>
        </p:nvSpPr>
        <p:spPr>
          <a:xfrm>
            <a:off x="831273" y="28748211"/>
            <a:ext cx="12002983" cy="10256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DESCRIÇÃO METODOLÓGICA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Tipo de Estudo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Trata-se de um estudo exploratório, descritivo, de abordagem quantitativa. (MODELO)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População/Amostragem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Alunos universitários de uma instituição do interior paulista.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Coleta de dados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  <a:buFontTx/>
              <a:buChar char="-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Questionário semiestruturado;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  <a:buFontTx/>
              <a:buChar char="-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Questionário para triagem do uso do Álcool, Tabaco e outras substâncias (ASSIST).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Análise e Interpretação dos Resultados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Os dados serão analisados utilizando análise estatística simples. (MODELO)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Aspectos Éticos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Aprovado pelo CEP da (colocar o local), sob parecer n. 2.345.4 de 02/02/2017.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35834311-3DFF-4D7B-A104-AD8C31AE9032}"/>
              </a:ext>
            </a:extLst>
          </p:cNvPr>
          <p:cNvSpPr txBox="1">
            <a:spLocks/>
          </p:cNvSpPr>
          <p:nvPr/>
        </p:nvSpPr>
        <p:spPr>
          <a:xfrm>
            <a:off x="831273" y="24497363"/>
            <a:ext cx="12002983" cy="3461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Texto em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, tamanho 30, sem negrito.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263E1B0A-C761-4066-B9CA-D7A68FF91B6A}"/>
              </a:ext>
            </a:extLst>
          </p:cNvPr>
          <p:cNvSpPr txBox="1">
            <a:spLocks/>
          </p:cNvSpPr>
          <p:nvPr/>
        </p:nvSpPr>
        <p:spPr>
          <a:xfrm>
            <a:off x="14015853" y="17108936"/>
            <a:ext cx="12002983" cy="11634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Texto em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, tamanho 30, sem negrito.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Poderá ser utilizado figuras e/ou tabelas, desde que respeitado o espaço reservado para os resultados.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endParaRPr lang="pt-BR" sz="3000" dirty="0">
              <a:latin typeface="Arial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0D732ADD-F0F3-46B0-B1BF-F7B862D4AA1B}"/>
              </a:ext>
            </a:extLst>
          </p:cNvPr>
          <p:cNvSpPr txBox="1">
            <a:spLocks/>
          </p:cNvSpPr>
          <p:nvPr/>
        </p:nvSpPr>
        <p:spPr>
          <a:xfrm>
            <a:off x="14015853" y="29403224"/>
            <a:ext cx="12002983" cy="42326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Texto em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, tamanho 30, sem negrito.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3FA9D630-0EA1-4392-B32A-D8A974BC71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974910"/>
              </p:ext>
            </p:extLst>
          </p:nvPr>
        </p:nvGraphicFramePr>
        <p:xfrm>
          <a:off x="14015852" y="23211220"/>
          <a:ext cx="12002983" cy="540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3390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377</Words>
  <Application>Microsoft Office PowerPoint</Application>
  <PresentationFormat>Personalizar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Autor1, Autor2, AutorN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TÍTTULO (FONTE 40)</dc:title>
  <dc:creator>Dads</dc:creator>
  <cp:lastModifiedBy>Daniel Augusto</cp:lastModifiedBy>
  <cp:revision>39</cp:revision>
  <dcterms:created xsi:type="dcterms:W3CDTF">2016-05-04T13:36:27Z</dcterms:created>
  <dcterms:modified xsi:type="dcterms:W3CDTF">2017-10-12T18:20:29Z</dcterms:modified>
</cp:coreProperties>
</file>